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26" r:id="rId2"/>
    <p:sldId id="359" r:id="rId3"/>
    <p:sldId id="360" r:id="rId4"/>
    <p:sldId id="325" r:id="rId5"/>
    <p:sldId id="324" r:id="rId6"/>
    <p:sldId id="323" r:id="rId7"/>
    <p:sldId id="358" r:id="rId8"/>
    <p:sldId id="322" r:id="rId9"/>
    <p:sldId id="321" r:id="rId10"/>
    <p:sldId id="327" r:id="rId11"/>
    <p:sldId id="331" r:id="rId12"/>
    <p:sldId id="330" r:id="rId13"/>
    <p:sldId id="329" r:id="rId14"/>
    <p:sldId id="328" r:id="rId15"/>
    <p:sldId id="332" r:id="rId16"/>
    <p:sldId id="333" r:id="rId17"/>
    <p:sldId id="362" r:id="rId18"/>
    <p:sldId id="363" r:id="rId19"/>
    <p:sldId id="338" r:id="rId20"/>
    <p:sldId id="364" r:id="rId21"/>
    <p:sldId id="337" r:id="rId22"/>
    <p:sldId id="365" r:id="rId23"/>
    <p:sldId id="336" r:id="rId24"/>
    <p:sldId id="335" r:id="rId25"/>
    <p:sldId id="334" r:id="rId26"/>
    <p:sldId id="339" r:id="rId27"/>
    <p:sldId id="342" r:id="rId28"/>
    <p:sldId id="341" r:id="rId29"/>
    <p:sldId id="340" r:id="rId30"/>
    <p:sldId id="343" r:id="rId31"/>
    <p:sldId id="346" r:id="rId32"/>
    <p:sldId id="345" r:id="rId33"/>
    <p:sldId id="344" r:id="rId34"/>
    <p:sldId id="347" r:id="rId35"/>
    <p:sldId id="351" r:id="rId36"/>
    <p:sldId id="355" r:id="rId37"/>
    <p:sldId id="354" r:id="rId38"/>
    <p:sldId id="353" r:id="rId39"/>
    <p:sldId id="352" r:id="rId40"/>
    <p:sldId id="356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59" autoAdjust="0"/>
    <p:restoredTop sz="86380" autoAdjust="0"/>
  </p:normalViewPr>
  <p:slideViewPr>
    <p:cSldViewPr>
      <p:cViewPr varScale="1">
        <p:scale>
          <a:sx n="63" d="100"/>
          <a:sy n="63" d="100"/>
        </p:scale>
        <p:origin x="-13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E8200-4361-49C7-81FB-727E8B4151FE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0AF28-C792-48AF-B614-0B6DC148E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0AF28-C792-48AF-B614-0B6DC148E254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0AF28-C792-48AF-B614-0B6DC148E254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EA29-0593-4C20-AF16-32EECD926A8F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19E11-2DDB-4343-980A-C43E8C4A0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718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EA29-0593-4C20-AF16-32EECD926A8F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19E11-2DDB-4343-980A-C43E8C4A0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310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EA29-0593-4C20-AF16-32EECD926A8F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19E11-2DDB-4343-980A-C43E8C4A0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240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EA29-0593-4C20-AF16-32EECD926A8F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19E11-2DDB-4343-980A-C43E8C4A0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427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EA29-0593-4C20-AF16-32EECD926A8F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19E11-2DDB-4343-980A-C43E8C4A0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0010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EA29-0593-4C20-AF16-32EECD926A8F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19E11-2DDB-4343-980A-C43E8C4A0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4577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EA29-0593-4C20-AF16-32EECD926A8F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19E11-2DDB-4343-980A-C43E8C4A0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4455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EA29-0593-4C20-AF16-32EECD926A8F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19E11-2DDB-4343-980A-C43E8C4A0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875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EA29-0593-4C20-AF16-32EECD926A8F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19E11-2DDB-4343-980A-C43E8C4A0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211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EA29-0593-4C20-AF16-32EECD926A8F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19E11-2DDB-4343-980A-C43E8C4A0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8356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8EA29-0593-4C20-AF16-32EECD926A8F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19E11-2DDB-4343-980A-C43E8C4A0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0454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8EA29-0593-4C20-AF16-32EECD926A8F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19E11-2DDB-4343-980A-C43E8C4A00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992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42976" y="428603"/>
            <a:ext cx="721523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8000" b="1" dirty="0" smtClean="0"/>
              <a:t> </a:t>
            </a:r>
            <a:r>
              <a:rPr lang="ru-RU" sz="8000" b="1" i="1" dirty="0" smtClean="0">
                <a:solidFill>
                  <a:srgbClr val="C00000"/>
                </a:solidFill>
              </a:rPr>
              <a:t>ФГОС дошкольного образования </a:t>
            </a:r>
          </a:p>
          <a:p>
            <a:pPr algn="ctr"/>
            <a:endParaRPr lang="ru-RU" sz="4400" b="1" i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488" y="3714752"/>
            <a:ext cx="600079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2400" b="1" i="1" dirty="0" smtClean="0"/>
          </a:p>
          <a:p>
            <a:r>
              <a:rPr lang="ru-RU" sz="2400" b="1" i="1" dirty="0" smtClean="0"/>
              <a:t> ознакомительный материал для родителей </a:t>
            </a:r>
          </a:p>
          <a:p>
            <a:r>
              <a:rPr lang="ru-RU" sz="2400" b="1" i="1" dirty="0" smtClean="0"/>
              <a:t>(законных представителей) </a:t>
            </a:r>
          </a:p>
          <a:p>
            <a:r>
              <a:rPr lang="ru-RU" sz="2400" b="1" i="1" dirty="0" smtClean="0"/>
              <a:t>воспитанников МБДОУ </a:t>
            </a:r>
          </a:p>
          <a:p>
            <a:r>
              <a:rPr lang="ru-RU" sz="2400" b="1" i="1" dirty="0" smtClean="0"/>
              <a:t>«Детский сад </a:t>
            </a:r>
            <a:r>
              <a:rPr lang="ru-RU" sz="2400" b="1" i="1" dirty="0" err="1" smtClean="0"/>
              <a:t>общеразвивающего</a:t>
            </a:r>
            <a:r>
              <a:rPr lang="ru-RU" sz="2400" b="1" i="1" dirty="0" smtClean="0"/>
              <a:t> вида №2 </a:t>
            </a:r>
            <a:r>
              <a:rPr lang="ru-RU" sz="2400" b="1" i="1" dirty="0" err="1" smtClean="0"/>
              <a:t>с.Актаныш</a:t>
            </a:r>
            <a:r>
              <a:rPr lang="ru-RU" sz="2400" b="1" i="1" dirty="0" smtClean="0"/>
              <a:t>» </a:t>
            </a:r>
            <a:endParaRPr lang="ru-RU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-214338"/>
            <a:ext cx="8858280" cy="7046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2000" dirty="0" smtClean="0"/>
          </a:p>
          <a:p>
            <a:r>
              <a:rPr lang="ru-RU" sz="2000" b="1" i="1" dirty="0" smtClean="0"/>
              <a:t>объединения обучения и воспитания в целостный образовательный процесс на основе духовно-нравственных и </a:t>
            </a:r>
            <a:r>
              <a:rPr lang="ru-RU" sz="2000" b="1" i="1" dirty="0" err="1" smtClean="0"/>
              <a:t>социокультурных</a:t>
            </a:r>
            <a:r>
              <a:rPr lang="ru-RU" sz="2000" b="1" i="1" dirty="0" smtClean="0"/>
              <a:t> ценностей и принятых в обществе правил и норм поведения в интересах человека, семьи, общества; </a:t>
            </a:r>
          </a:p>
          <a:p>
            <a:r>
              <a:rPr lang="ru-RU" sz="2000" b="1" i="1" dirty="0" smtClean="0"/>
              <a:t>-формирования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 </a:t>
            </a:r>
          </a:p>
          <a:p>
            <a:r>
              <a:rPr lang="ru-RU" sz="2000" b="1" i="1" dirty="0" smtClean="0"/>
              <a:t>-обеспечения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 </a:t>
            </a:r>
          </a:p>
          <a:p>
            <a:r>
              <a:rPr lang="ru-RU" sz="2000" b="1" i="1" dirty="0" smtClean="0"/>
              <a:t>-формирования </a:t>
            </a:r>
            <a:r>
              <a:rPr lang="ru-RU" sz="2000" b="1" i="1" dirty="0" err="1" smtClean="0"/>
              <a:t>социокультурной</a:t>
            </a:r>
            <a:r>
              <a:rPr lang="ru-RU" sz="2000" b="1" i="1" dirty="0" smtClean="0"/>
              <a:t> среды, соответствующей возрастным, индивидуальным, психологическим и физиологическим особенностям детей; </a:t>
            </a:r>
          </a:p>
          <a:p>
            <a:r>
              <a:rPr lang="ru-RU" sz="2000" b="1" i="1" dirty="0" smtClean="0"/>
              <a:t>-обеспечения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00100" y="500042"/>
            <a:ext cx="7929618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СТАНДАРТОМ УЧИТЫВАЮТСЯ: </a:t>
            </a:r>
          </a:p>
          <a:p>
            <a:r>
              <a:rPr lang="ru-RU" sz="3200" b="1" i="1" dirty="0" smtClean="0"/>
              <a:t>-индивидуальные потребности ребенка, связанные с его жизненной ситуацией и состоянием здоровья, определяющие особые условия получения им образования, индивидуальные потребности отдельных категорий детей, в том числе с ограниченными возможностями здоровья; </a:t>
            </a:r>
          </a:p>
          <a:p>
            <a:r>
              <a:rPr lang="ru-RU" sz="3200" b="1" i="1" dirty="0" smtClean="0"/>
              <a:t>-возможности освоения ребенком Программы на разных этапах ее реализации.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10" y="500042"/>
            <a:ext cx="807249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ПРИНЦИПЫ ДОШКОЛЬНОГО ОБРАЗОВАНИЯ: </a:t>
            </a:r>
          </a:p>
          <a:p>
            <a:r>
              <a:rPr lang="ru-RU" b="1" i="1" dirty="0" smtClean="0"/>
              <a:t>-полноценное проживание ребенком всех этапов детства (младенческого, раннего и дошкольного возраста), обогащение (амплификация) детского развития; </a:t>
            </a:r>
          </a:p>
          <a:p>
            <a:r>
              <a:rPr lang="ru-RU" b="1" i="1" dirty="0" smtClean="0"/>
              <a:t>-построение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образования); </a:t>
            </a:r>
          </a:p>
          <a:p>
            <a:r>
              <a:rPr lang="ru-RU" b="1" i="1" dirty="0" smtClean="0"/>
              <a:t>-содействие и сотрудничество детей и взрослых, признание ребенка полноценным участником (субъектом) образовательных отношений; </a:t>
            </a:r>
          </a:p>
          <a:p>
            <a:r>
              <a:rPr lang="ru-RU" b="1" i="1" dirty="0" smtClean="0"/>
              <a:t>-поддержка инициативы детей в различных видах деятельности; </a:t>
            </a:r>
          </a:p>
          <a:p>
            <a:r>
              <a:rPr lang="ru-RU" b="1" i="1" dirty="0" smtClean="0"/>
              <a:t>-сотрудничество Организации с семьей; </a:t>
            </a:r>
          </a:p>
          <a:p>
            <a:r>
              <a:rPr lang="ru-RU" b="1" i="1" dirty="0" smtClean="0"/>
              <a:t>-приобщение детей к </a:t>
            </a:r>
            <a:r>
              <a:rPr lang="ru-RU" b="1" i="1" dirty="0" err="1" smtClean="0"/>
              <a:t>социокультурным</a:t>
            </a:r>
            <a:r>
              <a:rPr lang="ru-RU" b="1" i="1" dirty="0" smtClean="0"/>
              <a:t> нормам, традициям семьи, общества и государства; </a:t>
            </a:r>
          </a:p>
          <a:p>
            <a:r>
              <a:rPr lang="ru-RU" b="1" i="1" dirty="0" smtClean="0"/>
              <a:t>-формирование познавательных интересов и познавательных действий ребенка в различных видах деятельности; </a:t>
            </a:r>
          </a:p>
          <a:p>
            <a:r>
              <a:rPr lang="ru-RU" b="1" i="1" dirty="0" smtClean="0"/>
              <a:t>-возрастная адекватность дошкольного образования (соответствие условий, требований, методов возрасту и особенностям развития); </a:t>
            </a:r>
          </a:p>
          <a:p>
            <a:r>
              <a:rPr lang="ru-RU" b="1" i="1" dirty="0" smtClean="0"/>
              <a:t>-учет этнокультурной ситуации развития детей.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14752"/>
            <a:ext cx="419100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0002" y="428604"/>
            <a:ext cx="864399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ЭТИ ПРИНЦИПЫ РЕАЛИЗУЮТСЯ ЧЕРЕЗ ПРОГРАММУ, </a:t>
            </a:r>
          </a:p>
          <a:p>
            <a:r>
              <a:rPr lang="ru-RU" sz="2800" b="1" i="1" dirty="0" smtClean="0"/>
              <a:t>которая определяет содержание и организацию образовательной деятельности на уровне дошкольного образования; </a:t>
            </a:r>
          </a:p>
          <a:p>
            <a:pPr algn="r"/>
            <a:r>
              <a:rPr lang="ru-RU" sz="2800" b="1" i="1" dirty="0" smtClean="0"/>
              <a:t>                     -обеспечивает развитие личности детей                                               дошкольного возраста в различных видах общения и</a:t>
            </a:r>
          </a:p>
          <a:p>
            <a:pPr algn="r"/>
            <a:r>
              <a:rPr lang="ru-RU" sz="2800" b="1" i="1" dirty="0" smtClean="0"/>
              <a:t>деятельности с учетом их возрастных, индивидуальных психологических и </a:t>
            </a:r>
          </a:p>
          <a:p>
            <a:pPr algn="r"/>
            <a:r>
              <a:rPr lang="ru-RU" sz="2800" b="1" i="1" dirty="0" smtClean="0"/>
              <a:t>физиологических особенностей; </a:t>
            </a:r>
          </a:p>
          <a:p>
            <a:endParaRPr lang="ru-RU" sz="2800" dirty="0" smtClean="0"/>
          </a:p>
          <a:p>
            <a:pPr algn="r"/>
            <a:r>
              <a:rPr lang="ru-RU" sz="2800" b="1" i="1" dirty="0" smtClean="0"/>
              <a:t>                                             -направлена на решение                                  задач Стандарта.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14348" y="1071546"/>
            <a:ext cx="821537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4800" b="1" i="1" dirty="0" smtClean="0">
                <a:solidFill>
                  <a:srgbClr val="C00000"/>
                </a:solidFill>
              </a:rPr>
              <a:t>Стандарт включает в себя требования: К ПРОГРАММЕ </a:t>
            </a:r>
          </a:p>
          <a:p>
            <a:endParaRPr lang="ru-RU" dirty="0" smtClean="0"/>
          </a:p>
          <a:p>
            <a:pPr algn="ctr"/>
            <a:r>
              <a:rPr lang="ru-RU" sz="5400" b="1" dirty="0" smtClean="0"/>
              <a:t>-ЕЁ СТРУКТУРЕ И ОБЪЕМУ </a:t>
            </a:r>
          </a:p>
          <a:p>
            <a:pPr algn="ctr"/>
            <a:r>
              <a:rPr lang="ru-RU" sz="5400" b="1" dirty="0" smtClean="0"/>
              <a:t>-УСЛОВИЯМ  РЕАЛИЗАЦИИ </a:t>
            </a:r>
          </a:p>
          <a:p>
            <a:pPr algn="ctr"/>
            <a:r>
              <a:rPr lang="ru-RU" sz="5400" b="1" dirty="0" smtClean="0"/>
              <a:t>-РЕЗУЛЬТАТАМ  ОСВОЕНИЯ 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85860"/>
            <a:ext cx="8358246" cy="484030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Программа разрабатывается и утверждается Организацией самостоятельно в соответствии с настоящим Стандартом и с учетом Примерных программ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14348" y="571480"/>
            <a:ext cx="842965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Содержание Программы </a:t>
            </a:r>
          </a:p>
          <a:p>
            <a:r>
              <a:rPr lang="ru-RU" sz="2400" b="1" i="1" dirty="0" smtClean="0"/>
              <a:t>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 - образовательные области):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-социально-коммуникативное развитие;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-познавательное развитие;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-речевое развитие;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-художественно-эстетическое развитие;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-физическое развитие.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14313"/>
            <a:ext cx="8601075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472488" cy="51117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Социально – коммуникативное развитие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00108"/>
            <a:ext cx="8572500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57224" y="285728"/>
            <a:ext cx="8072494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Социально-коммуникативное развитие </a:t>
            </a:r>
          </a:p>
          <a:p>
            <a:r>
              <a:rPr lang="ru-RU" sz="2400" b="1" dirty="0" smtClean="0"/>
              <a:t>-направлено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sz="2400" b="1" dirty="0" err="1" smtClean="0"/>
              <a:t>саморегуляции</a:t>
            </a:r>
            <a:r>
              <a:rPr lang="ru-RU" sz="2400" b="1" dirty="0" smtClean="0"/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sz="10000" b="1" kern="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«…В Российской Федерации гарантируются общедоступность и бесплатность в соответствии с федеральными государственными образовательными стандартами дошкольного образования…»</a:t>
            </a:r>
            <a:r>
              <a:rPr lang="ru-RU" sz="1100" kern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1100" kern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1100" kern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		</a:t>
            </a:r>
            <a:br>
              <a:rPr lang="ru-RU" sz="1100" kern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7000" b="1" kern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Федеральный Закон РФ «Об образовании в РФ» от 29 декабря 2012 г. N 273-ФЗ</a:t>
            </a:r>
            <a:r>
              <a:rPr lang="en-US" sz="7000" b="1" kern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7000" b="1" kern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ст.5 </a:t>
            </a:r>
            <a:r>
              <a:rPr lang="ru-RU" sz="7000" b="1" kern="0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</a:t>
            </a:r>
            <a:r>
              <a:rPr lang="ru-RU" sz="7000" b="1" kern="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3</a:t>
            </a:r>
            <a:endParaRPr lang="ru-RU" sz="7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42938" y="142875"/>
            <a:ext cx="7467600" cy="582613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Познавательное развитие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857250"/>
            <a:ext cx="8643937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357166"/>
            <a:ext cx="8215370" cy="6257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4800" b="1" i="1" dirty="0" smtClean="0">
                <a:solidFill>
                  <a:srgbClr val="FF0000"/>
                </a:solidFill>
              </a:rPr>
              <a:t>Познавательное развитие </a:t>
            </a:r>
          </a:p>
          <a:p>
            <a:r>
              <a:rPr lang="ru-RU" sz="2400" b="1" dirty="0" smtClean="0"/>
              <a:t>-предполагает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sz="2400" b="1" dirty="0" err="1" smtClean="0"/>
              <a:t>социокультурных</a:t>
            </a:r>
            <a:r>
              <a:rPr lang="ru-RU" sz="2400" b="1" dirty="0" smtClean="0"/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7467600" cy="511175"/>
          </a:xfrm>
          <a:prstGeom prst="rect">
            <a:avLst/>
          </a:prstGeom>
        </p:spPr>
        <p:txBody>
          <a:bodyPr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Речевое развитие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928688"/>
            <a:ext cx="8501063" cy="560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1472" y="642918"/>
            <a:ext cx="8358246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6000" b="1" i="1" dirty="0" smtClean="0">
                <a:solidFill>
                  <a:srgbClr val="FF0000"/>
                </a:solidFill>
              </a:rPr>
              <a:t>Речевое развитие </a:t>
            </a:r>
          </a:p>
          <a:p>
            <a:r>
              <a:rPr lang="ru-RU" sz="2800" b="1" dirty="0" smtClean="0"/>
              <a:t>-включает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571480"/>
            <a:ext cx="878684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Художественно-эстетическое развитие </a:t>
            </a:r>
          </a:p>
          <a:p>
            <a:r>
              <a:rPr lang="ru-RU" sz="2800" b="1" dirty="0" smtClean="0"/>
              <a:t>-предполагает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1000108"/>
            <a:ext cx="8429684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6000" b="1" i="1" dirty="0" smtClean="0">
                <a:solidFill>
                  <a:srgbClr val="FF0000"/>
                </a:solidFill>
              </a:rPr>
              <a:t>Физическое развитие </a:t>
            </a:r>
          </a:p>
          <a:p>
            <a:r>
              <a:rPr lang="ru-RU" sz="2000" b="1" dirty="0" smtClean="0"/>
              <a:t>-включает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2000" b="1" dirty="0" err="1" smtClean="0"/>
              <a:t>саморегуляции</a:t>
            </a:r>
            <a:r>
              <a:rPr lang="ru-RU" sz="2000" b="1" dirty="0" smtClean="0"/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1472" y="785794"/>
            <a:ext cx="835824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3200" dirty="0" smtClean="0"/>
          </a:p>
          <a:p>
            <a:r>
              <a:rPr lang="ru-RU" sz="3200" b="1" dirty="0" smtClean="0"/>
              <a:t>Конкретное содержание указанных образовательных областей зависит от возрастных и индивидуальных особенностей детей, определяется целями и задачами Программы и может реализовываться в различных видах деятельности (общении, игре, познавательно-исследовательской деятельности - как сквозных механизмах развития ребенка)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14348" y="714356"/>
            <a:ext cx="8143932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Содержание Программы должно отражать следующие аспекты образовательной среды для ребенка дошкольного возраста: </a:t>
            </a:r>
          </a:p>
          <a:p>
            <a:r>
              <a:rPr lang="ru-RU" b="1" dirty="0" smtClean="0"/>
              <a:t>-</a:t>
            </a:r>
            <a:r>
              <a:rPr lang="ru-RU" sz="3200" b="1" dirty="0" smtClean="0"/>
              <a:t>предметно-пространственная развивающая образовательная среда; </a:t>
            </a:r>
          </a:p>
          <a:p>
            <a:r>
              <a:rPr lang="ru-RU" sz="3200" b="1" dirty="0" smtClean="0"/>
              <a:t>-характер взаимодействия со взрослыми; </a:t>
            </a:r>
          </a:p>
          <a:p>
            <a:r>
              <a:rPr lang="ru-RU" sz="3200" b="1" dirty="0" smtClean="0"/>
              <a:t>-характер взаимодействия с другими детьми; </a:t>
            </a:r>
          </a:p>
          <a:p>
            <a:r>
              <a:rPr lang="ru-RU" sz="3200" b="1" dirty="0" smtClean="0"/>
              <a:t>-система отношений ребенка к миру, к другим людям, к себе самому.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34" y="785795"/>
            <a:ext cx="835824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Требования к условиям реализации Программы </a:t>
            </a:r>
          </a:p>
          <a:p>
            <a:r>
              <a:rPr lang="ru-RU" sz="4000" b="1" dirty="0" smtClean="0"/>
              <a:t>-включают требования к психолого-педагогическим, кадровым, материально-техническим и финансовым условиям реализации Программы, а также к развивающей предметно-пространственной среде.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14348" y="714355"/>
            <a:ext cx="821537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/>
          </a:p>
          <a:p>
            <a:r>
              <a:rPr lang="ru-RU" sz="2800" b="1" dirty="0" smtClean="0"/>
              <a:t>Условия реализации Программы должны обеспечивать полноценное развитие личности детей во всех основных образовательных областях, а именно, в сферах: 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• </a:t>
            </a:r>
            <a:r>
              <a:rPr lang="ru-RU" sz="2800" b="1" dirty="0" smtClean="0">
                <a:solidFill>
                  <a:srgbClr val="FF0000"/>
                </a:solidFill>
              </a:rPr>
              <a:t>социально-коммуникативного, 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• </a:t>
            </a:r>
            <a:r>
              <a:rPr lang="ru-RU" sz="2800" b="1" dirty="0" smtClean="0">
                <a:solidFill>
                  <a:srgbClr val="FF0000"/>
                </a:solidFill>
              </a:rPr>
              <a:t>познавательного, 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• </a:t>
            </a:r>
            <a:r>
              <a:rPr lang="ru-RU" sz="2800" b="1" dirty="0" smtClean="0">
                <a:solidFill>
                  <a:srgbClr val="FF0000"/>
                </a:solidFill>
              </a:rPr>
              <a:t>речевого, 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• </a:t>
            </a:r>
            <a:r>
              <a:rPr lang="ru-RU" sz="2800" b="1" dirty="0" smtClean="0">
                <a:solidFill>
                  <a:srgbClr val="FF0000"/>
                </a:solidFill>
              </a:rPr>
              <a:t>художественно-эстетического 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</a:rPr>
              <a:t>физического развития </a:t>
            </a:r>
          </a:p>
          <a:p>
            <a:r>
              <a:rPr lang="ru-RU" sz="2800" b="1" dirty="0" smtClean="0"/>
              <a:t>личности детей на фоне их эмоционального благополучия и положительного отношения к миру, к себе и к другим людям.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pPr algn="ctr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Федеральный Закон «Об образовании в Российской Федерации»</a:t>
            </a:r>
          </a:p>
          <a:p>
            <a:pPr algn="ctr"/>
            <a:r>
              <a:rPr lang="ru-RU" sz="4400" b="1" dirty="0" smtClean="0"/>
              <a:t>Изменения в системе уровней образования (дошкольное образование –первый уровень)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285729"/>
            <a:ext cx="857256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Стандарт предъявляет требования к образовательной среде, которая </a:t>
            </a:r>
          </a:p>
          <a:p>
            <a:r>
              <a:rPr lang="ru-RU" sz="2800" b="1" dirty="0" smtClean="0"/>
              <a:t>-гарантирует охрану и укрепление физического и психического здоровья детей; </a:t>
            </a:r>
          </a:p>
          <a:p>
            <a:r>
              <a:rPr lang="ru-RU" sz="2800" b="1" dirty="0" smtClean="0"/>
              <a:t>-обеспечивает эмоциональное благополучие детей; </a:t>
            </a:r>
          </a:p>
          <a:p>
            <a:r>
              <a:rPr lang="ru-RU" sz="2800" b="1" dirty="0" smtClean="0"/>
              <a:t>-способствует профессиональному развитию педагогических работников; </a:t>
            </a:r>
          </a:p>
          <a:p>
            <a:r>
              <a:rPr lang="ru-RU" sz="2800" b="1" dirty="0" smtClean="0"/>
              <a:t>-создает условия для развивающего вариативного дошкольного образования; </a:t>
            </a:r>
          </a:p>
          <a:p>
            <a:r>
              <a:rPr lang="ru-RU" sz="2800" b="1" dirty="0" smtClean="0"/>
              <a:t>-обеспечивает открытость дошкольного образования; </a:t>
            </a:r>
          </a:p>
          <a:p>
            <a:r>
              <a:rPr lang="ru-RU" sz="2800" b="1" dirty="0" smtClean="0"/>
              <a:t>-создает условия для участия родителей (законных представителей) в образовательной деятельности.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14290"/>
            <a:ext cx="842968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dirty="0" smtClean="0"/>
          </a:p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Требования Стандарта к результатам освоения Программы представлены в виде целевых ориентиров дошкольного образования 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285728"/>
            <a:ext cx="8358246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ЦЕЛЕВЫЕ ОРИЕНТИРЫ:</a:t>
            </a:r>
          </a:p>
          <a:p>
            <a:r>
              <a:rPr lang="ru-RU" sz="3200" b="1" i="1" dirty="0" smtClean="0"/>
              <a:t> социально-нормативные</a:t>
            </a:r>
          </a:p>
          <a:p>
            <a:r>
              <a:rPr lang="ru-RU" sz="3200" b="1" i="1" dirty="0" smtClean="0"/>
              <a:t> возрастные характеристики</a:t>
            </a:r>
          </a:p>
          <a:p>
            <a:r>
              <a:rPr lang="ru-RU" sz="3200" b="1" i="1" dirty="0" smtClean="0"/>
              <a:t> возможных достижений </a:t>
            </a:r>
          </a:p>
          <a:p>
            <a:r>
              <a:rPr lang="ru-RU" sz="3200" b="1" i="1" dirty="0" smtClean="0"/>
              <a:t>ребенка на этапе </a:t>
            </a:r>
          </a:p>
          <a:p>
            <a:r>
              <a:rPr lang="ru-RU" sz="3200" b="1" i="1" dirty="0" smtClean="0"/>
              <a:t>завершения уровня</a:t>
            </a:r>
          </a:p>
          <a:p>
            <a:r>
              <a:rPr lang="ru-RU" sz="3200" b="1" i="1" dirty="0" smtClean="0"/>
              <a:t> дошкольного образования 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2854367"/>
            <a:ext cx="3643306" cy="400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335846"/>
            <a:ext cx="8643998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Целевые ориентиры образования в младенческом и раннем возрасте: </a:t>
            </a:r>
          </a:p>
          <a:p>
            <a:r>
              <a:rPr lang="ru-RU" sz="2400" b="1" dirty="0" smtClean="0"/>
              <a:t>-ребенок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 </a:t>
            </a:r>
          </a:p>
          <a:p>
            <a:r>
              <a:rPr lang="ru-RU" sz="2400" b="1" dirty="0" smtClean="0"/>
              <a:t>-использует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 </a:t>
            </a:r>
          </a:p>
          <a:p>
            <a:r>
              <a:rPr lang="ru-RU" sz="2400" b="1" dirty="0" smtClean="0"/>
              <a:t>-владеет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857256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2800" b="1" dirty="0" smtClean="0"/>
          </a:p>
          <a:p>
            <a:r>
              <a:rPr lang="ru-RU" sz="2800" b="1" dirty="0" smtClean="0"/>
              <a:t>-стремится к общению со взрослыми и активно подражает им в движениях и действиях; появляются игры, в которых ребенок воспроизводит действия взрослого; </a:t>
            </a:r>
          </a:p>
          <a:p>
            <a:r>
              <a:rPr lang="ru-RU" sz="2800" b="1" dirty="0" smtClean="0"/>
              <a:t>-проявляет интерес к сверстникам; наблюдает за их действиями и подражает им; </a:t>
            </a:r>
          </a:p>
          <a:p>
            <a:r>
              <a:rPr lang="ru-RU" sz="2800" b="1" dirty="0" smtClean="0"/>
              <a:t>-проявляет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 </a:t>
            </a:r>
          </a:p>
          <a:p>
            <a:r>
              <a:rPr lang="ru-RU" sz="2800" b="1" dirty="0" smtClean="0"/>
              <a:t>-у ребенка развита крупная моторика, он стремится осваивать различные виды движения (бег, лазанье, перешагивание и пр.).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-214338"/>
            <a:ext cx="885828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Целевые ориентиры на этапе завершения дошкольного образования: </a:t>
            </a:r>
          </a:p>
          <a:p>
            <a:r>
              <a:rPr lang="ru-RU" sz="2400" b="1" dirty="0" smtClean="0"/>
              <a:t>-ребенок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 </a:t>
            </a:r>
          </a:p>
          <a:p>
            <a:r>
              <a:rPr lang="ru-RU" sz="2400" b="1" dirty="0" smtClean="0"/>
              <a:t>-ребенок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 </a:t>
            </a:r>
          </a:p>
          <a:p>
            <a:endParaRPr lang="ru-RU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4282" y="214290"/>
            <a:ext cx="864399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2800" b="1" dirty="0" smtClean="0"/>
              <a:t>-ребенок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 </a:t>
            </a:r>
          </a:p>
          <a:p>
            <a:r>
              <a:rPr lang="ru-RU" sz="2800" b="1" dirty="0" smtClean="0"/>
              <a:t>-ребенок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285728"/>
            <a:ext cx="850112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3200" b="1" dirty="0" smtClean="0"/>
              <a:t>-у ребенка развита крупная и мелкая моторика; он подвижен, вынослив, владеет основными движениями, может контролировать свои движения и управлять ими; </a:t>
            </a:r>
          </a:p>
          <a:p>
            <a:r>
              <a:rPr lang="ru-RU" sz="3200" b="1" dirty="0" smtClean="0"/>
              <a:t>-ребенок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0"/>
            <a:ext cx="8501122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2800" b="1" dirty="0" smtClean="0"/>
              <a:t>-ребенок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0"/>
            <a:ext cx="8501122" cy="6800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Социальный портрет ребенка дошкольника 6,5 – 7, 8 лет </a:t>
            </a:r>
          </a:p>
          <a:p>
            <a:r>
              <a:rPr lang="ru-RU" sz="2000" b="1" dirty="0" smtClean="0"/>
              <a:t>-физически развитый, овладевший основными культурно-гигиеническими навыками. </a:t>
            </a:r>
          </a:p>
          <a:p>
            <a:r>
              <a:rPr lang="ru-RU" sz="2000" b="1" dirty="0" smtClean="0"/>
              <a:t>-любознательный, активный. </a:t>
            </a:r>
          </a:p>
          <a:p>
            <a:r>
              <a:rPr lang="ru-RU" sz="2000" b="1" dirty="0" smtClean="0"/>
              <a:t>-эмоционально отзывчивый. </a:t>
            </a:r>
          </a:p>
          <a:p>
            <a:r>
              <a:rPr lang="ru-RU" sz="2000" b="1" dirty="0" smtClean="0"/>
              <a:t>-овладевший средствами общения и способами взаимодействия со взрослыми и сверстниками. </a:t>
            </a:r>
          </a:p>
          <a:p>
            <a:r>
              <a:rPr lang="ru-RU" sz="2000" b="1" dirty="0" smtClean="0"/>
              <a:t>-способный управлять своим поведением и планировать свои действия на основе первичных ценностных представлений, соблюдающий элементарные общепринятые нормы и правила поведения. </a:t>
            </a:r>
          </a:p>
          <a:p>
            <a:r>
              <a:rPr lang="ru-RU" sz="2000" b="1" dirty="0" smtClean="0"/>
              <a:t>-способный решать интеллектуальные и личностные задачи (проблемы), адекватные возрасту. </a:t>
            </a:r>
          </a:p>
          <a:p>
            <a:r>
              <a:rPr lang="ru-RU" sz="2000" b="1" dirty="0" smtClean="0"/>
              <a:t>-имеющий первичные представления о себе, семье, обществе, государстве, мире и природе. </a:t>
            </a:r>
          </a:p>
          <a:p>
            <a:r>
              <a:rPr lang="ru-RU" sz="2000" b="1" dirty="0" smtClean="0"/>
              <a:t>-овладевший универсальными предпосылками учебной деятельности – умениями работать по правилу и по образцу, слушать взрослого и выполнять его инструкции; </a:t>
            </a:r>
          </a:p>
          <a:p>
            <a:r>
              <a:rPr lang="ru-RU" sz="2000" b="1" dirty="0" smtClean="0"/>
              <a:t>-овладевший необходимыми умениями и навыками. У ребенка сформированы умения и навыки, необходимые для осуществления различных видов детской деятельности.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928670"/>
            <a:ext cx="807249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4400" b="1" i="1" dirty="0" smtClean="0">
                <a:solidFill>
                  <a:srgbClr val="C00000"/>
                </a:solidFill>
              </a:rPr>
              <a:t>ЧТО ТАКОЕ «СТАНДАРТ»? </a:t>
            </a:r>
          </a:p>
          <a:p>
            <a:r>
              <a:rPr lang="ru-RU" sz="4400" b="1" i="1" dirty="0" smtClean="0"/>
              <a:t>комплекс норм, правил, требований, которые устанавливаются на основе достижений науки, </a:t>
            </a:r>
          </a:p>
          <a:p>
            <a:r>
              <a:rPr lang="ru-RU" sz="4400" b="1" i="1" dirty="0" smtClean="0"/>
              <a:t>техники и передового </a:t>
            </a:r>
          </a:p>
          <a:p>
            <a:r>
              <a:rPr lang="ru-RU" sz="4400" b="1" i="1" dirty="0" smtClean="0"/>
              <a:t>опыта </a:t>
            </a:r>
            <a:endParaRPr lang="ru-RU" sz="4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794" y="4062576"/>
            <a:ext cx="2643206" cy="279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00430" y="214290"/>
            <a:ext cx="50006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Целевые ориентиры Программы выступают основаниями преемственности дошкольного и начального общего образования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14744" y="2690336"/>
            <a:ext cx="542925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Таким образом Стандарт ориентирован на становление личностных характеристик ребенка к окончанию дошкольного периода детства 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75770"/>
            <a:ext cx="3857620" cy="3629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00100" y="714356"/>
            <a:ext cx="7429552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Федеральный государственный образовательный стандарт дошкольного образования</a:t>
            </a:r>
          </a:p>
          <a:p>
            <a:pPr algn="ctr"/>
            <a:r>
              <a:rPr lang="ru-RU" b="1" dirty="0" smtClean="0"/>
              <a:t> </a:t>
            </a:r>
            <a:r>
              <a:rPr lang="ru-RU" sz="3200" b="1" i="1" dirty="0" smtClean="0"/>
              <a:t>Представляет собой совокупность требований, обязательных при реализации основной образовательной программы дошкольного образования образовательными учреждениями любой формы собственности и ведомственной принадлежности.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71538" y="1000108"/>
            <a:ext cx="771530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3600" b="1" i="1" dirty="0" smtClean="0">
                <a:solidFill>
                  <a:srgbClr val="C00000"/>
                </a:solidFill>
              </a:rPr>
              <a:t>ФЕДЕРАЛЬНЫЙ ГОСУДАРСТВЕННЫЙ СТАНДАРТ ДОШКОЛЬНОГО ОБРАЗОВАНИЯ (ДАЛЕЕ «СТАНДАРТ»)</a:t>
            </a:r>
          </a:p>
          <a:p>
            <a:pPr algn="ctr"/>
            <a:r>
              <a:rPr lang="ru-RU" b="1" i="1" dirty="0" smtClean="0"/>
              <a:t> </a:t>
            </a:r>
            <a:r>
              <a:rPr lang="ru-RU" sz="4000" b="1" i="1" dirty="0" smtClean="0"/>
              <a:t>разработан на основе Конституции Российской Федерации и законодательства Российской Федерации с учетом Конвенции ООН о правах ребенка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571472" y="785794"/>
            <a:ext cx="8286748" cy="1643074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Основная общеобразовательная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программа дошкольного образования</a:t>
            </a:r>
            <a:r>
              <a:rPr lang="ru-RU" sz="40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+mj-ea"/>
                <a:cs typeface="+mj-cs"/>
              </a:rPr>
              <a:t>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643438" y="2500306"/>
            <a:ext cx="4286280" cy="142876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000" b="1" dirty="0" smtClean="0"/>
              <a:t>Часть, формируемая</a:t>
            </a:r>
          </a:p>
          <a:p>
            <a:pPr algn="ctr"/>
            <a:r>
              <a:rPr lang="ru-RU" sz="2000" b="1" dirty="0" smtClean="0"/>
              <a:t>участниками</a:t>
            </a:r>
          </a:p>
          <a:p>
            <a:pPr algn="ctr"/>
            <a:r>
              <a:rPr lang="ru-RU" sz="2000" b="1" dirty="0" smtClean="0"/>
              <a:t>образовательного</a:t>
            </a:r>
          </a:p>
          <a:p>
            <a:pPr algn="ctr"/>
            <a:r>
              <a:rPr lang="ru-RU" sz="2000" b="1" dirty="0" smtClean="0"/>
              <a:t>процесса</a:t>
            </a:r>
            <a:endParaRPr lang="ru-RU" sz="2000" dirty="0"/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642910" y="4500570"/>
            <a:ext cx="3500462" cy="2000264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000" b="1" dirty="0" smtClean="0"/>
              <a:t>Объём: </a:t>
            </a:r>
            <a:r>
              <a:rPr lang="ru-RU" sz="2000" b="1" dirty="0" smtClean="0">
                <a:solidFill>
                  <a:srgbClr val="C00000"/>
                </a:solidFill>
              </a:rPr>
              <a:t>не менее 60%</a:t>
            </a:r>
          </a:p>
          <a:p>
            <a:pPr algn="ctr"/>
            <a:r>
              <a:rPr lang="ru-RU" sz="2000" b="1" dirty="0" smtClean="0"/>
              <a:t>времени, необходимого для</a:t>
            </a:r>
          </a:p>
          <a:p>
            <a:pPr algn="ctr"/>
            <a:r>
              <a:rPr lang="ru-RU" sz="2000" b="1" dirty="0" smtClean="0"/>
              <a:t>реализации программы</a:t>
            </a:r>
            <a:endParaRPr lang="ru-RU" sz="20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642910" y="2643188"/>
            <a:ext cx="3929090" cy="1285878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/>
              <a:t>Обязательная часть</a:t>
            </a:r>
            <a:endParaRPr lang="ru-RU" sz="20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857752" y="4500570"/>
            <a:ext cx="3643338" cy="1928826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2000" b="1" dirty="0" smtClean="0"/>
              <a:t>Объем: </a:t>
            </a:r>
            <a:r>
              <a:rPr lang="ru-RU" sz="2000" b="1" dirty="0" smtClean="0">
                <a:solidFill>
                  <a:srgbClr val="C00000"/>
                </a:solidFill>
              </a:rPr>
              <a:t>не более 40%</a:t>
            </a:r>
          </a:p>
          <a:p>
            <a:pPr algn="ctr"/>
            <a:r>
              <a:rPr lang="ru-RU" sz="2000" b="1" dirty="0" smtClean="0"/>
              <a:t>времени, необходимого</a:t>
            </a:r>
          </a:p>
          <a:p>
            <a:pPr algn="ctr"/>
            <a:r>
              <a:rPr lang="ru-RU" sz="2000" b="1" dirty="0" smtClean="0"/>
              <a:t>для реализации программы</a:t>
            </a:r>
            <a:endParaRPr lang="ru-RU" sz="20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build="allAtOnce" animBg="1"/>
      <p:bldP spid="14" grpId="0" build="allAtOnce" animBg="1"/>
      <p:bldP spid="16" grpId="0" build="allAtOnce" animBg="1"/>
      <p:bldP spid="18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5720" y="357166"/>
            <a:ext cx="821537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ФГОС НАПРАВЛЕН НА ДОСТИЖЕНИЕ ЦЕЛЕЙ: </a:t>
            </a:r>
          </a:p>
          <a:p>
            <a:r>
              <a:rPr lang="ru-RU" sz="2400" b="1" dirty="0" smtClean="0"/>
              <a:t>-повышение социального статуса дошкольного образования; </a:t>
            </a:r>
          </a:p>
          <a:p>
            <a:r>
              <a:rPr lang="ru-RU" sz="2400" b="1" dirty="0" smtClean="0"/>
              <a:t>-обеспечение государством равенства возможностей для каждого ребенка в получении качественного дошкольного образования; </a:t>
            </a:r>
          </a:p>
          <a:p>
            <a:r>
              <a:rPr lang="ru-RU" sz="2400" b="1" dirty="0" smtClean="0"/>
              <a:t>-обеспечение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 </a:t>
            </a:r>
          </a:p>
          <a:p>
            <a:r>
              <a:rPr lang="ru-RU" sz="2400" b="1" dirty="0" smtClean="0"/>
              <a:t>-сохранение единства образовательного пространства Российской </a:t>
            </a:r>
            <a:r>
              <a:rPr lang="ru-RU" sz="2400" b="1" dirty="0" err="1" smtClean="0"/>
              <a:t>Федераци</a:t>
            </a:r>
            <a:r>
              <a:rPr lang="ru-RU" sz="2400" b="1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57224" y="500042"/>
            <a:ext cx="785818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СТАНДАРТ НАПРАВЛЕН НА РЕАЛИЗАЦИЮ ЗАДАЧ: </a:t>
            </a:r>
          </a:p>
          <a:p>
            <a:r>
              <a:rPr lang="ru-RU" sz="2000" b="1" i="1" dirty="0" smtClean="0"/>
              <a:t>-охраны и укрепления физического и психического здоровья детей, в том числе их эмоционального благополучия; </a:t>
            </a:r>
          </a:p>
          <a:p>
            <a:r>
              <a:rPr lang="ru-RU" sz="2000" b="1" i="1" dirty="0" smtClean="0"/>
              <a:t>-обеспечения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 </a:t>
            </a:r>
          </a:p>
          <a:p>
            <a:r>
              <a:rPr lang="ru-RU" sz="2000" b="1" i="1" dirty="0" smtClean="0"/>
              <a:t>-обеспечения преемственности целей, задач и содержания образования, реализуемых в рамках образовательных программ различных уровней (далее - преемственность основных образовательных программ дошкольного и начального общего образования); </a:t>
            </a:r>
          </a:p>
          <a:p>
            <a:r>
              <a:rPr lang="ru-RU" sz="2000" b="1" i="1" dirty="0" smtClean="0"/>
              <a:t>-создания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2302</Words>
  <Application>Microsoft Office PowerPoint</Application>
  <PresentationFormat>Экран (4:3)</PresentationFormat>
  <Paragraphs>195</Paragraphs>
  <Slides>40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Лейсан</dc:creator>
  <cp:lastModifiedBy>User</cp:lastModifiedBy>
  <cp:revision>65</cp:revision>
  <dcterms:created xsi:type="dcterms:W3CDTF">2014-03-15T09:51:23Z</dcterms:created>
  <dcterms:modified xsi:type="dcterms:W3CDTF">2014-12-16T06:51:36Z</dcterms:modified>
</cp:coreProperties>
</file>